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600" y="-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32899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1800">
                <a:solidFill>
                  <a:schemeClr val="dk1"/>
                </a:solidFill>
              </a:defRPr>
            </a:lvl1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30000">
              <a:schemeClr val="lt1"/>
            </a:gs>
            <a:gs pos="100000">
              <a:schemeClr val="l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SzPct val="100000"/>
              <a:defRPr sz="3000"/>
            </a:lvl1pPr>
            <a:lvl2pPr lvl="1">
              <a:spcBef>
                <a:spcPts val="480"/>
              </a:spcBef>
              <a:buSzPct val="100000"/>
              <a:defRPr sz="2400"/>
            </a:lvl2pPr>
            <a:lvl3pPr lvl="2">
              <a:spcBef>
                <a:spcPts val="480"/>
              </a:spcBef>
              <a:buSzPct val="100000"/>
              <a:defRPr sz="2400"/>
            </a:lvl3pPr>
            <a:lvl4pPr lvl="3">
              <a:spcBef>
                <a:spcPts val="360"/>
              </a:spcBef>
              <a:buSzPct val="100000"/>
              <a:defRPr sz="1800"/>
            </a:lvl4pPr>
            <a:lvl5pPr lvl="4">
              <a:spcBef>
                <a:spcPts val="360"/>
              </a:spcBef>
              <a:buSzPct val="100000"/>
              <a:defRPr sz="1800"/>
            </a:lvl5pPr>
            <a:lvl6pPr lvl="5">
              <a:spcBef>
                <a:spcPts val="360"/>
              </a:spcBef>
              <a:buSzPct val="100000"/>
              <a:defRPr sz="1800"/>
            </a:lvl6pPr>
            <a:lvl7pPr lvl="6">
              <a:spcBef>
                <a:spcPts val="360"/>
              </a:spcBef>
              <a:buSzPct val="100000"/>
              <a:defRPr sz="1800"/>
            </a:lvl7pPr>
            <a:lvl8pPr lvl="7">
              <a:spcBef>
                <a:spcPts val="360"/>
              </a:spcBef>
              <a:buSzPct val="100000"/>
              <a:defRPr sz="1800"/>
            </a:lvl8pPr>
            <a:lvl9pPr lvl="8">
              <a:spcBef>
                <a:spcPts val="36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l" sz="1300">
                <a:solidFill>
                  <a:schemeClr val="dk1"/>
                </a:solidFill>
              </a:rPr>
              <a:t>‹#›</a:t>
            </a:fld>
            <a:endParaRPr lang="pl" sz="1300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SIEĆ DYREKTORSKA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subTitle" idx="1"/>
          </p:nvPr>
        </p:nvSpPr>
        <p:spPr>
          <a:xfrm>
            <a:off x="76125" y="-43499"/>
            <a:ext cx="9288900" cy="467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pl" sz="1400" b="1">
                <a:solidFill>
                  <a:srgbClr val="4A86E8"/>
                </a:solidFill>
              </a:rPr>
              <a:t>Wspomaganie Szkół i Przedszkoli przez Poradnię Psychologiczno – Pedagogiczną nr 2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 b="1">
                <a:solidFill>
                  <a:srgbClr val="4A86E8"/>
                </a:solidFill>
              </a:rPr>
              <a:t>w Krakowie</a:t>
            </a:r>
          </a:p>
          <a:p>
            <a:pPr lvl="0">
              <a:spcBef>
                <a:spcPts val="0"/>
              </a:spcBef>
              <a:buNone/>
            </a:pPr>
            <a:endParaRPr i="1">
              <a:solidFill>
                <a:srgbClr val="4A86E8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2400" i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spcBef>
                <a:spcPts val="0"/>
              </a:spcBef>
              <a:buNone/>
            </a:pPr>
            <a:endParaRPr sz="2400" i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" name="Shape 36"/>
          <p:cNvSpPr txBox="1"/>
          <p:nvPr/>
        </p:nvSpPr>
        <p:spPr>
          <a:xfrm>
            <a:off x="228350" y="2925150"/>
            <a:ext cx="8307600" cy="204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pl" sz="1100" b="1">
                <a:solidFill>
                  <a:schemeClr val="dk1"/>
                </a:solidFill>
              </a:rPr>
              <a:t> </a:t>
            </a:r>
            <a:r>
              <a:rPr lang="pl" sz="1800" b="1" i="1">
                <a:solidFill>
                  <a:srgbClr val="3C78D8"/>
                </a:solidFill>
              </a:rPr>
              <a:t>Koordynator Jolanta Czuchnowska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b="1" i="1">
              <a:solidFill>
                <a:srgbClr val="3C78D8"/>
              </a:solidFill>
            </a:endParaRPr>
          </a:p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pl" sz="1800" b="1" i="1">
                <a:solidFill>
                  <a:srgbClr val="3C78D8"/>
                </a:solidFill>
              </a:rPr>
              <a:t>maj-grudzień 2016 r.</a:t>
            </a:r>
          </a:p>
        </p:txBody>
      </p:sp>
      <p:pic>
        <p:nvPicPr>
          <p:cNvPr id="37" name="Shape 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0725" y="688775"/>
            <a:ext cx="1124694" cy="115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l" i="1">
                <a:solidFill>
                  <a:srgbClr val="0000FF"/>
                </a:solidFill>
              </a:rPr>
              <a:t>Pracujemy w “chmurze” Google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l">
                <a:solidFill>
                  <a:srgbClr val="351C75"/>
                </a:solidFill>
              </a:rPr>
              <a:t>Uzupełniamy listę kompetencji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l" sz="4800" b="1" i="1">
                <a:solidFill>
                  <a:srgbClr val="4A86E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Czym mogę się podzielić? </a:t>
            </a:r>
          </a:p>
          <a:p>
            <a:pPr lvl="0">
              <a:spcBef>
                <a:spcPts val="0"/>
              </a:spcBef>
              <a:buNone/>
            </a:pPr>
            <a:r>
              <a:rPr lang="pl">
                <a:solidFill>
                  <a:srgbClr val="351C75"/>
                </a:solidFill>
              </a:rPr>
              <a:t>w celu utworzenia </a:t>
            </a:r>
            <a:r>
              <a:rPr lang="pl" b="1">
                <a:solidFill>
                  <a:srgbClr val="351C75"/>
                </a:solidFill>
              </a:rPr>
              <a:t>banku dobrych praktyk</a:t>
            </a:r>
            <a:r>
              <a:rPr lang="pl">
                <a:solidFill>
                  <a:srgbClr val="351C75"/>
                </a:solidFill>
              </a:rPr>
              <a:t> </a:t>
            </a:r>
            <a:r>
              <a:rPr lang="pl" b="1">
                <a:solidFill>
                  <a:srgbClr val="351C75"/>
                </a:solidFill>
              </a:rPr>
              <a:t>stosowanych w pracy dyrektora szkoły i przedszkola.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524725" y="183478"/>
            <a:ext cx="8229600" cy="857400"/>
          </a:xfrm>
          <a:prstGeom prst="rect">
            <a:avLst/>
          </a:prstGeom>
          <a:solidFill>
            <a:srgbClr val="C9DAF8"/>
          </a:solidFill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i="1">
              <a:solidFill>
                <a:srgbClr val="FF00FF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2400" i="1">
              <a:solidFill>
                <a:srgbClr val="FF00FF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endParaRPr i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FF00FF"/>
                </a:solidFill>
              </a:rPr>
              <a:t>8 czerwca 2016r.</a:t>
            </a:r>
            <a:r>
              <a:rPr lang="pl" sz="2400">
                <a:solidFill>
                  <a:srgbClr val="FF00FF"/>
                </a:solidFill>
              </a:rPr>
              <a:t> </a:t>
            </a: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Szkolenie TIK-praca w chmurze Google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solidFill>
            <a:srgbClr val="EFEFEF"/>
          </a:solidFill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rgbClr val="45818E"/>
              </a:buClr>
              <a:buSzPct val="100000"/>
              <a:buFont typeface="Calibri"/>
              <a:buChar char="●"/>
            </a:pPr>
            <a:r>
              <a:rPr lang="pl" sz="1800" b="1">
                <a:solidFill>
                  <a:srgbClr val="45818E"/>
                </a:solidFill>
                <a:latin typeface="Calibri"/>
                <a:ea typeface="Calibri"/>
                <a:cs typeface="Calibri"/>
                <a:sym typeface="Calibri"/>
              </a:rPr>
              <a:t>Utworzenie adresu mailowego/konta Google (chyba że wszyscy uczestnicy taki posiadają i wiedzą jak to zrobić, wtedy krok ten będzie pominięty).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rgbClr val="45818E"/>
              </a:buClr>
              <a:buSzPct val="100000"/>
              <a:buFont typeface="Calibri"/>
              <a:buChar char="●"/>
            </a:pPr>
            <a:r>
              <a:rPr lang="pl" sz="1800" b="1">
                <a:solidFill>
                  <a:srgbClr val="45818E"/>
                </a:solidFill>
                <a:latin typeface="Calibri"/>
                <a:ea typeface="Calibri"/>
                <a:cs typeface="Calibri"/>
                <a:sym typeface="Calibri"/>
              </a:rPr>
              <a:t>Podstawowe funkcje dodawania i pobierania plików na i z Dysku Google.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rgbClr val="45818E"/>
              </a:buClr>
              <a:buSzPct val="100000"/>
              <a:buFont typeface="Calibri"/>
              <a:buChar char="●"/>
            </a:pPr>
            <a:r>
              <a:rPr lang="pl" sz="1800" b="1">
                <a:solidFill>
                  <a:srgbClr val="45818E"/>
                </a:solidFill>
                <a:latin typeface="Calibri"/>
                <a:ea typeface="Calibri"/>
                <a:cs typeface="Calibri"/>
                <a:sym typeface="Calibri"/>
              </a:rPr>
              <a:t>Tworzenie dokumentów przy pomocy zintegrowanego oprogramowania (dokumenty, prezentacje, arkusze, formularze).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rgbClr val="45818E"/>
              </a:buClr>
              <a:buSzPct val="100000"/>
              <a:buFont typeface="Calibri"/>
              <a:buChar char="●"/>
            </a:pPr>
            <a:r>
              <a:rPr lang="pl" sz="1800" b="1">
                <a:solidFill>
                  <a:srgbClr val="45818E"/>
                </a:solidFill>
                <a:latin typeface="Calibri"/>
                <a:ea typeface="Calibri"/>
                <a:cs typeface="Calibri"/>
                <a:sym typeface="Calibri"/>
              </a:rPr>
              <a:t>Współdzielenie plików, wspólna praca na Dysku Google.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rgbClr val="45818E"/>
              </a:buClr>
              <a:buSzPct val="100000"/>
              <a:buFont typeface="Calibri"/>
              <a:buChar char="●"/>
            </a:pPr>
            <a:r>
              <a:rPr lang="pl" sz="1800" b="1">
                <a:solidFill>
                  <a:srgbClr val="45818E"/>
                </a:solidFill>
                <a:latin typeface="Calibri"/>
                <a:ea typeface="Calibri"/>
                <a:cs typeface="Calibri"/>
                <a:sym typeface="Calibri"/>
              </a:rPr>
              <a:t>Konwersja plików na inny format.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rgbClr val="45818E"/>
              </a:buClr>
              <a:buSzPct val="100000"/>
              <a:buFont typeface="Calibri"/>
              <a:buChar char="●"/>
            </a:pPr>
            <a:r>
              <a:rPr lang="pl" sz="1800" b="1">
                <a:solidFill>
                  <a:srgbClr val="45818E"/>
                </a:solidFill>
                <a:latin typeface="Calibri"/>
                <a:ea typeface="Calibri"/>
                <a:cs typeface="Calibri"/>
                <a:sym typeface="Calibri"/>
              </a:rPr>
              <a:t>Dodatkowe aplikacje.</a:t>
            </a:r>
          </a:p>
          <a:p>
            <a:pPr marL="228600" lvl="0" rtl="0">
              <a:lnSpc>
                <a:spcPct val="115000"/>
              </a:lnSpc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Szkolenie TIK - praca w chmurze Google</a:t>
            </a:r>
          </a:p>
        </p:txBody>
      </p:sp>
      <p:pic>
        <p:nvPicPr>
          <p:cNvPr id="110" name="Shape 110" descr="Zdjęcie05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299" y="2073999"/>
            <a:ext cx="3639875" cy="291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 descr="Zdjęcie055.jpg"/>
          <p:cNvPicPr preferRelativeResize="0"/>
          <p:nvPr/>
        </p:nvPicPr>
        <p:blipFill rotWithShape="1">
          <a:blip r:embed="rId4">
            <a:alphaModFix/>
          </a:blip>
          <a:srcRect b="35450"/>
          <a:stretch/>
        </p:blipFill>
        <p:spPr>
          <a:xfrm>
            <a:off x="3878425" y="1254124"/>
            <a:ext cx="5102998" cy="2635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9EEB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 descr="Zdjęcie060.jpg"/>
          <p:cNvPicPr preferRelativeResize="0"/>
          <p:nvPr/>
        </p:nvPicPr>
        <p:blipFill rotWithShape="1">
          <a:blip r:embed="rId3">
            <a:alphaModFix/>
          </a:blip>
          <a:srcRect t="8645" r="-32152" b="-19203"/>
          <a:stretch/>
        </p:blipFill>
        <p:spPr>
          <a:xfrm>
            <a:off x="1939699" y="95450"/>
            <a:ext cx="6957526" cy="465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 descr="Zdjęcie058.jpg"/>
          <p:cNvPicPr preferRelativeResize="0"/>
          <p:nvPr/>
        </p:nvPicPr>
        <p:blipFill rotWithShape="1">
          <a:blip r:embed="rId4">
            <a:alphaModFix/>
          </a:blip>
          <a:srcRect t="8531" b="20136"/>
          <a:stretch/>
        </p:blipFill>
        <p:spPr>
          <a:xfrm>
            <a:off x="141775" y="2561950"/>
            <a:ext cx="4326425" cy="246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 descr="Zdjęcie056.jpg"/>
          <p:cNvPicPr preferRelativeResize="0"/>
          <p:nvPr/>
        </p:nvPicPr>
        <p:blipFill rotWithShape="1">
          <a:blip r:embed="rId5">
            <a:alphaModFix/>
          </a:blip>
          <a:srcRect l="24402" t="5689" b="36663"/>
          <a:stretch/>
        </p:blipFill>
        <p:spPr>
          <a:xfrm>
            <a:off x="4748964" y="2561949"/>
            <a:ext cx="4047110" cy="246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360150" y="157575"/>
            <a:ext cx="8576400" cy="4941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endParaRPr sz="2400">
              <a:solidFill>
                <a:srgbClr val="1F497D"/>
              </a:solidFill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endParaRPr sz="2400">
              <a:solidFill>
                <a:srgbClr val="1F497D"/>
              </a:solidFill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pl" sz="30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Ewaluacja szkolenia </a:t>
            </a:r>
          </a:p>
          <a:p>
            <a:pPr marL="457200" lvl="0" indent="-69850" algn="ctr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pl" sz="3000" i="1">
                <a:solidFill>
                  <a:srgbClr val="4A86E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TIK-praca w chmurze Google</a:t>
            </a:r>
          </a:p>
          <a:p>
            <a:pPr marL="457200" lvl="0" indent="0" rtl="0">
              <a:lnSpc>
                <a:spcPct val="115000"/>
              </a:lnSpc>
              <a:spcBef>
                <a:spcPts val="600"/>
              </a:spcBef>
              <a:buNone/>
            </a:pPr>
            <a:endParaRPr sz="3000" i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6985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pl" sz="3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Termin szkolenia 8 czerwca 2016r.</a:t>
            </a:r>
          </a:p>
          <a:p>
            <a:pPr marL="457200" lvl="0" indent="-6985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pl" sz="3000">
                <a:solidFill>
                  <a:srgbClr val="4A86E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Prowadzący szkolenie Dawid Grygier</a:t>
            </a:r>
          </a:p>
          <a:p>
            <a:pPr marL="457200" lvl="0" indent="0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pl" sz="3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Liczba uczestników szkolenia: </a:t>
            </a:r>
          </a:p>
          <a:p>
            <a:pPr marL="457200" lvl="0" indent="-6985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pl" sz="3000">
                <a:solidFill>
                  <a:srgbClr val="4A86E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 dyrektorów + koordynator sieci</a:t>
            </a: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rgbClr val="1F497D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Ankieta ewaluacyjna 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 szkoleniu TIK-praca w chmurze Google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 b="1">
                <a:solidFill>
                  <a:srgbClr val="351C75"/>
                </a:solidFill>
              </a:rPr>
              <a:t>I. Organizacja szkolenia: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1.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Tematyka szkolenia dostosowana do zgłoszonych potrzeb (4,95).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2.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Dostosowanie czasu trwania zajęć do potrzeb uczestników (4,85).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3.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Przygotowanie materiałów dla uczestników (4,9).</a:t>
            </a:r>
          </a:p>
          <a:p>
            <a:pPr lvl="0">
              <a:spcBef>
                <a:spcPts val="0"/>
              </a:spcBef>
              <a:buNone/>
            </a:pPr>
            <a:endParaRPr sz="1400" b="1">
              <a:solidFill>
                <a:srgbClr val="3D85C6"/>
              </a:solidFill>
            </a:endParaRPr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8349" y="2386052"/>
            <a:ext cx="3979000" cy="228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Ankieta ewaluacyjna 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 szkoleniu TIK-praca w chmurze Google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pl" sz="1400" b="1"/>
              <a:t>II. Ocena pracy trenera:</a:t>
            </a:r>
          </a:p>
          <a:p>
            <a:pPr marL="457200" lvl="0" indent="-228600">
              <a:lnSpc>
                <a:spcPct val="115000"/>
              </a:lnSpc>
              <a:spcBef>
                <a:spcPts val="0"/>
              </a:spcBef>
              <a:buNone/>
            </a:pPr>
            <a:r>
              <a:rPr lang="pl" sz="1400">
                <a:solidFill>
                  <a:srgbClr val="351C75"/>
                </a:solidFill>
              </a:rPr>
              <a:t>1.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Przygotowanie merytoryczne(5.0).</a:t>
            </a:r>
          </a:p>
          <a:p>
            <a:pPr marL="457200" lvl="0" indent="-228600">
              <a:lnSpc>
                <a:spcPct val="115000"/>
              </a:lnSpc>
              <a:spcBef>
                <a:spcPts val="0"/>
              </a:spcBef>
              <a:buNone/>
            </a:pPr>
            <a:r>
              <a:rPr lang="pl" sz="1400">
                <a:solidFill>
                  <a:srgbClr val="351C75"/>
                </a:solidFill>
              </a:rPr>
              <a:t>2.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Realizacja celów szkolenia (5,0).</a:t>
            </a:r>
          </a:p>
          <a:p>
            <a:pPr marL="457200" lvl="0" indent="-228600">
              <a:lnSpc>
                <a:spcPct val="115000"/>
              </a:lnSpc>
              <a:spcBef>
                <a:spcPts val="0"/>
              </a:spcBef>
              <a:buNone/>
            </a:pPr>
            <a:r>
              <a:rPr lang="pl" sz="1400">
                <a:solidFill>
                  <a:srgbClr val="351C75"/>
                </a:solidFill>
              </a:rPr>
              <a:t>3.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Sposób prowadzenia zajęć (4.95).</a:t>
            </a:r>
          </a:p>
          <a:p>
            <a:pPr marL="457200" lvl="0" indent="-228600">
              <a:lnSpc>
                <a:spcPct val="115000"/>
              </a:lnSpc>
              <a:spcBef>
                <a:spcPts val="0"/>
              </a:spcBef>
              <a:buNone/>
            </a:pPr>
            <a:r>
              <a:rPr lang="pl" sz="1400">
                <a:solidFill>
                  <a:srgbClr val="351C75"/>
                </a:solidFill>
              </a:rPr>
              <a:t>4.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Odpowiadanie na potrzeby zgłaszane przez uczestników zgodne z tematyką szkolenia (4,95).</a:t>
            </a:r>
          </a:p>
          <a:p>
            <a:pPr marL="457200" lvl="0" indent="-228600">
              <a:lnSpc>
                <a:spcPct val="115000"/>
              </a:lnSpc>
              <a:spcBef>
                <a:spcPts val="0"/>
              </a:spcBef>
              <a:buNone/>
            </a:pPr>
            <a:r>
              <a:rPr lang="pl" sz="1400">
                <a:solidFill>
                  <a:srgbClr val="351C75"/>
                </a:solidFill>
              </a:rPr>
              <a:t>5.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Merytoryczne opracowanie materiałów (4,65).</a:t>
            </a:r>
          </a:p>
          <a:p>
            <a:pPr lvl="0">
              <a:spcBef>
                <a:spcPts val="0"/>
              </a:spcBef>
              <a:buNone/>
            </a:pPr>
            <a:endParaRPr sz="1400" b="1">
              <a:solidFill>
                <a:srgbClr val="3D85C6"/>
              </a:solidFill>
            </a:endParaRPr>
          </a:p>
        </p:txBody>
      </p: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7175" y="2695674"/>
            <a:ext cx="3588824" cy="202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Ankieta ewaluacyjna 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 szkoleniu TIK-praca w chmurze Google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 b="1">
                <a:solidFill>
                  <a:srgbClr val="0B5394"/>
                </a:solidFill>
              </a:rPr>
              <a:t>III. Co było najmocniejszą stroną szkolenia?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400" i="1">
              <a:solidFill>
                <a:srgbClr val="0B5394"/>
              </a:solidFill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 i="1">
                <a:solidFill>
                  <a:srgbClr val="0B5394"/>
                </a:solidFill>
              </a:rPr>
              <a:t>Wypowiedzi uczestników szkolenia:</a:t>
            </a:r>
            <a:r>
              <a:rPr lang="pl" sz="1400">
                <a:solidFill>
                  <a:srgbClr val="0B5394"/>
                </a:solidFill>
              </a:rPr>
              <a:t> kompetencje prowadzącego (4), praktyczne działanie- praca z komputerem (3), dostosowane  tempo pracy (3), komunikatywny sposób przekazywania wiedzy (3), praktyczne wykorzystanie prezentowanych treści (2), współpraca z uczestnikami w czasie ćwiczeń praktycznych (2),  realizacja postawionego celu szkolenia (2), przyjazny sposób przekazywania nowych umiejętności i wiedzy (2)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400" b="1">
              <a:solidFill>
                <a:srgbClr val="0B5394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400" b="1">
              <a:solidFill>
                <a:srgbClr val="0B5394"/>
              </a:solidFill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 b="1">
                <a:solidFill>
                  <a:srgbClr val="0B5394"/>
                </a:solidFill>
              </a:rPr>
              <a:t>IV. Co było najsłabszą stroną szkolenia?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400">
              <a:solidFill>
                <a:srgbClr val="0B5394"/>
              </a:solidFill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0B5394"/>
                </a:solidFill>
              </a:rPr>
              <a:t>Mało czasu na utrwalenie zdobytych umiejętności (1)</a:t>
            </a:r>
          </a:p>
          <a:p>
            <a:pPr lvl="0">
              <a:spcBef>
                <a:spcPts val="0"/>
              </a:spcBef>
              <a:buNone/>
            </a:pPr>
            <a:endParaRPr sz="2400" b="1">
              <a:solidFill>
                <a:srgbClr val="0B5394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sz="30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Szanowni Państwo Dyrektorzy Szkół i Przedszkoli,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l">
                <a:solidFill>
                  <a:srgbClr val="0000FF"/>
                </a:solidFill>
              </a:rPr>
              <a:t>bardzo dziękuję za dotychczasową współpracę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l">
                <a:solidFill>
                  <a:srgbClr val="0000FF"/>
                </a:solidFill>
              </a:rPr>
              <a:t>w sieci dyrektorskiej. </a:t>
            </a:r>
          </a:p>
          <a:p>
            <a:pPr lvl="0" algn="ctr" rtl="0">
              <a:spcBef>
                <a:spcPts val="0"/>
              </a:spcBef>
              <a:buNone/>
            </a:pPr>
            <a:endParaRPr>
              <a:solidFill>
                <a:srgbClr val="0000FF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pl">
                <a:solidFill>
                  <a:srgbClr val="9900FF"/>
                </a:solidFill>
              </a:rPr>
              <a:t>Zapraszam do uzupełniania dokumentów umieszczonych w </a:t>
            </a:r>
            <a:r>
              <a:rPr lang="pl" i="1">
                <a:solidFill>
                  <a:srgbClr val="9900FF"/>
                </a:solidFill>
              </a:rPr>
              <a:t>chmurze</a:t>
            </a:r>
            <a:r>
              <a:rPr lang="pl">
                <a:solidFill>
                  <a:srgbClr val="9900FF"/>
                </a:solidFill>
              </a:rPr>
              <a:t> Google</a:t>
            </a:r>
          </a:p>
          <a:p>
            <a:pPr lvl="0" algn="l" rtl="0">
              <a:spcBef>
                <a:spcPts val="0"/>
              </a:spcBef>
              <a:buNone/>
            </a:pPr>
            <a:endParaRPr sz="1800" i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 rtl="0">
              <a:spcBef>
                <a:spcPts val="0"/>
              </a:spcBef>
              <a:buNone/>
            </a:pPr>
            <a:r>
              <a:rPr lang="pl" sz="18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Jolanta Czuchnowska,</a:t>
            </a:r>
          </a:p>
          <a:p>
            <a:pPr lvl="0" rtl="0">
              <a:spcBef>
                <a:spcPts val="0"/>
              </a:spcBef>
              <a:buNone/>
            </a:pPr>
            <a:r>
              <a:rPr lang="pl" sz="18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koordynator sieci dyrektorskiej</a:t>
            </a:r>
          </a:p>
          <a:p>
            <a:pPr lvl="0">
              <a:spcBef>
                <a:spcPts val="0"/>
              </a:spcBef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206600"/>
            <a:ext cx="8229600" cy="856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sz="3000" b="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Szanowni Państwo Dyrektorzy Szkół i Przedszkoli,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l" b="1">
                <a:solidFill>
                  <a:srgbClr val="4A86E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witam serdecznie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l" b="1">
                <a:solidFill>
                  <a:srgbClr val="4A86E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 nowym roku szkolnym 2016/2017</a:t>
            </a:r>
          </a:p>
          <a:p>
            <a:pPr lvl="0" rtl="0">
              <a:spcBef>
                <a:spcPts val="0"/>
              </a:spcBef>
              <a:buNone/>
            </a:pPr>
            <a:endParaRPr b="1">
              <a:solidFill>
                <a:srgbClr val="4A86E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pl" i="1">
                <a:solidFill>
                  <a:srgbClr val="4A86E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Zapraszam do współpracy,</a:t>
            </a:r>
          </a:p>
          <a:p>
            <a:pPr lvl="0" rtl="0">
              <a:spcBef>
                <a:spcPts val="0"/>
              </a:spcBef>
              <a:buNone/>
            </a:pPr>
            <a:endParaRPr sz="2400" i="1">
              <a:solidFill>
                <a:srgbClr val="4A86E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r>
              <a:rPr lang="pl" sz="2400" i="1">
                <a:solidFill>
                  <a:srgbClr val="4A86E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Jolanta Czuchnowska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sz="2400" i="1">
                <a:solidFill>
                  <a:srgbClr val="FF00FF"/>
                </a:solidFill>
              </a:rPr>
              <a:t>11 maja 2016r.</a:t>
            </a:r>
            <a:r>
              <a:rPr lang="pl" sz="2400">
                <a:solidFill>
                  <a:srgbClr val="FF00FF"/>
                </a:solidFill>
              </a:rPr>
              <a:t>  </a:t>
            </a:r>
            <a:r>
              <a:rPr lang="pl" sz="2400"/>
              <a:t>    </a:t>
            </a:r>
            <a:r>
              <a:rPr lang="pl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Spotkanie diagnostyczne</a:t>
            </a:r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l" i="1">
                <a:solidFill>
                  <a:srgbClr val="4A86E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Cel spotkania:</a:t>
            </a:r>
            <a:r>
              <a:rPr lang="pl" b="1" i="1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Określenie potrzeb i celów rozwojowych uczestników sieci</a:t>
            </a:r>
          </a:p>
          <a:p>
            <a:pPr lvl="0" rtl="0">
              <a:spcBef>
                <a:spcPts val="0"/>
              </a:spcBef>
              <a:buNone/>
            </a:pPr>
            <a:r>
              <a:rPr lang="pl" i="1">
                <a:solidFill>
                  <a:srgbClr val="4A86E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Przebieg spotkania:</a:t>
            </a:r>
          </a:p>
          <a:p>
            <a:pPr lvl="0" rtl="0">
              <a:spcBef>
                <a:spcPts val="0"/>
              </a:spcBef>
              <a:buNone/>
            </a:pPr>
            <a:r>
              <a:rPr lang="pl" sz="2400" b="1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1.Ankieta ewaluacyjna.</a:t>
            </a:r>
          </a:p>
          <a:p>
            <a:pPr lvl="0" rtl="0">
              <a:spcBef>
                <a:spcPts val="0"/>
              </a:spcBef>
              <a:buNone/>
            </a:pPr>
            <a:r>
              <a:rPr lang="pl" sz="2400" b="1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2.Diagnoza potrzeb uczestników sieci.</a:t>
            </a:r>
          </a:p>
          <a:p>
            <a:pPr lvl="0" rtl="0">
              <a:spcBef>
                <a:spcPts val="0"/>
              </a:spcBef>
              <a:buNone/>
            </a:pPr>
            <a:r>
              <a:rPr lang="pl" sz="2400" b="1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3.Wybranie celu ogólnego, obszaru działań sieci.</a:t>
            </a:r>
          </a:p>
          <a:p>
            <a:pPr lvl="0" rtl="0">
              <a:spcBef>
                <a:spcPts val="0"/>
              </a:spcBef>
              <a:buNone/>
            </a:pPr>
            <a:r>
              <a:rPr lang="pl" sz="2400" b="1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4.Ustalenie tematyki szkoleń.</a:t>
            </a:r>
          </a:p>
          <a:p>
            <a:pPr lvl="0" rtl="0">
              <a:spcBef>
                <a:spcPts val="0"/>
              </a:spcBef>
              <a:buNone/>
            </a:pPr>
            <a:r>
              <a:rPr lang="pl" sz="2400" b="1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5.Ustalenie terminów spotkań.</a:t>
            </a:r>
          </a:p>
          <a:p>
            <a:pPr lvl="0" rtl="0">
              <a:spcBef>
                <a:spcPts val="0"/>
              </a:spcBef>
              <a:buNone/>
            </a:pPr>
            <a:endParaRPr sz="2400" b="1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endParaRPr sz="2400" b="1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endParaRPr b="1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l" sz="24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5 października 2016 r.</a:t>
            </a:r>
          </a:p>
          <a:p>
            <a:pPr lvl="0" rtl="0">
              <a:spcBef>
                <a:spcPts val="0"/>
              </a:spcBef>
              <a:buNone/>
            </a:pPr>
            <a:r>
              <a:rPr lang="pl" sz="24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Szkolenie z obszaru </a:t>
            </a:r>
            <a:r>
              <a:rPr lang="pl" sz="2400" i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Zarządzanie zespołem cz.1</a:t>
            </a:r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rgbClr val="0000FF"/>
              </a:buClr>
              <a:buSzPct val="100000"/>
              <a:buFont typeface="Comic Sans MS"/>
              <a:buAutoNum type="arabicPeriod"/>
            </a:pPr>
            <a:r>
              <a:rPr lang="pl" sz="1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Role grupowe.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rgbClr val="0000FF"/>
              </a:buClr>
              <a:buSzPct val="100000"/>
              <a:buFont typeface="Comic Sans MS"/>
              <a:buAutoNum type="arabicPeriod"/>
            </a:pPr>
            <a:r>
              <a:rPr lang="pl" sz="1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Zespół jako organizacja ucząca się.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rgbClr val="0000FF"/>
              </a:buClr>
              <a:buSzPct val="100000"/>
              <a:buFont typeface="Comic Sans MS"/>
              <a:buAutoNum type="arabicPeriod"/>
            </a:pPr>
            <a:r>
              <a:rPr lang="pl" sz="1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Dysfunkcje pracy zespołowej – model Lencioniego.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rgbClr val="0000FF"/>
              </a:buClr>
              <a:buSzPct val="100000"/>
              <a:buFont typeface="Comic Sans MS"/>
              <a:buAutoNum type="arabicPeriod"/>
            </a:pPr>
            <a:r>
              <a:rPr lang="pl" sz="1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Skuteczny przepływ informacji – komunikacja dwustronna, empatyczne słuchanie.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rgbClr val="0000FF"/>
              </a:buClr>
              <a:buSzPct val="100000"/>
              <a:buFont typeface="Comic Sans MS"/>
              <a:buAutoNum type="arabicPeriod"/>
            </a:pPr>
            <a:r>
              <a:rPr lang="pl" sz="1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Wykorzystywanie zasobów zespołu – twórcze metody rozwiązywania problemów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rgbClr val="0000FF"/>
              </a:buClr>
              <a:buSzPct val="100000"/>
              <a:buFont typeface="Comic Sans MS"/>
              <a:buAutoNum type="arabicPeriod"/>
            </a:pPr>
            <a:r>
              <a:rPr lang="pl" sz="1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Synergia – wykorzystanie potencjału zespołu w oparciu o potencjał indywidualny.</a:t>
            </a:r>
          </a:p>
          <a:p>
            <a:pPr lvl="0" rtl="0">
              <a:spcBef>
                <a:spcPts val="0"/>
              </a:spcBef>
              <a:buNone/>
            </a:pPr>
            <a:r>
              <a:rPr lang="pl" sz="2400" b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Serdecznie zapraszam 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Szkolenie z obszaru </a:t>
            </a:r>
            <a:r>
              <a:rPr lang="pl" sz="2400" i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Zarządzanie zespołem cz.1</a:t>
            </a:r>
          </a:p>
        </p:txBody>
      </p:sp>
      <p:pic>
        <p:nvPicPr>
          <p:cNvPr id="167" name="Shape 167" descr="2016-10-05-71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5774"/>
            <a:ext cx="4279630" cy="3209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 descr="2016-10-05-71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5674" y="1215775"/>
            <a:ext cx="4279630" cy="3209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Szkolenie z obszaru </a:t>
            </a:r>
            <a:r>
              <a:rPr lang="pl" sz="2400" i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Zarządzanie zespołem cz.1</a:t>
            </a:r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2111050" y="1200150"/>
            <a:ext cx="5446800" cy="3558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5" name="Shape 175" descr="2016-10-05-717.jpg"/>
          <p:cNvPicPr preferRelativeResize="0"/>
          <p:nvPr/>
        </p:nvPicPr>
        <p:blipFill rotWithShape="1">
          <a:blip r:embed="rId3">
            <a:alphaModFix/>
          </a:blip>
          <a:srcRect t="-2030" r="33665"/>
          <a:stretch/>
        </p:blipFill>
        <p:spPr>
          <a:xfrm>
            <a:off x="748762" y="1078273"/>
            <a:ext cx="3084789" cy="355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 descr="2016-10-05-71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3550" y="1078275"/>
            <a:ext cx="4400930" cy="3300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457200" lvl="0" indent="-69850" algn="ctr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pl" sz="30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Ewaluacja szkolenia </a:t>
            </a:r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698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pl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Termin szkolenia 5 października 2016r.</a:t>
            </a:r>
          </a:p>
          <a:p>
            <a:pPr marL="457200" lvl="0" indent="-698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pl" b="1">
                <a:solidFill>
                  <a:srgbClr val="4A86E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Prowadzący szkolenie Radosław Świergosz</a:t>
            </a:r>
          </a:p>
          <a:p>
            <a:pPr marL="457200" lvl="0" indent="-698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pl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Liczba uczestników szkolenia: </a:t>
            </a:r>
          </a:p>
          <a:p>
            <a:pPr marL="457200" lvl="0" indent="-698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pl" b="1">
                <a:solidFill>
                  <a:srgbClr val="4A86E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 dyrektorów + koordynator sieci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457200" y="205973"/>
            <a:ext cx="8229600" cy="1146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Ankieta ewaluacyjna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 szkoleniu Zarządzanie zespołem cz.1</a:t>
            </a:r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>
              <a:lnSpc>
                <a:spcPct val="115000"/>
              </a:lnSpc>
              <a:spcBef>
                <a:spcPts val="0"/>
              </a:spcBef>
              <a:buClr>
                <a:srgbClr val="351C75"/>
              </a:buClr>
              <a:buSzPct val="100000"/>
              <a:buAutoNum type="romanUcPeriod"/>
            </a:pPr>
            <a:r>
              <a:rPr lang="pl" sz="1400" b="1">
                <a:solidFill>
                  <a:srgbClr val="351C75"/>
                </a:solidFill>
              </a:rPr>
              <a:t>Organizacja szkolenia: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1.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Tematyka szkolenia dostosowana do zgłoszonych potrzeb (4,88).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2.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Dostosowanie czasu trwania zajęć do potrzeb uczestników (4,88).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3.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Przygotowanie materiałów dla uczestników (4,92).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7624" y="2367649"/>
            <a:ext cx="4333124" cy="269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457200" y="205972"/>
            <a:ext cx="8229600" cy="1520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Ankieta ewaluacyjna 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 szkoleniu Zarządzanie zespołem cz.1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 b="1">
                <a:solidFill>
                  <a:schemeClr val="dk1"/>
                </a:solidFill>
              </a:rPr>
              <a:t>II. Ocena pracy trenera: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1.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Przygotowanie merytoryczne(5.0).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2.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Realizacja celów szkolenia (5,0).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3.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Sposób prowadzenia zajęć (5,0).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4.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Odpowiadanie na potrzeby zgłaszane przez uczestników zgodne z tematyką szkolenia (4,96).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5.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Merytoryczne opracowanie materiałów (4,8).</a:t>
            </a:r>
          </a:p>
        </p:txBody>
      </p:sp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6924" y="2577574"/>
            <a:ext cx="4057087" cy="243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457200" y="205971"/>
            <a:ext cx="8229600" cy="1636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Ankieta ewaluacyjna 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 szkoleniu Zarządzanie zespołem cz.1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 b="1">
                <a:solidFill>
                  <a:srgbClr val="0B5394"/>
                </a:solidFill>
              </a:rPr>
              <a:t>III. Co było najmocniejszą stroną szkolenia?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sz="1400" i="1">
              <a:solidFill>
                <a:srgbClr val="0B5394"/>
              </a:solidFill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 i="1">
                <a:solidFill>
                  <a:srgbClr val="0B5394"/>
                </a:solidFill>
              </a:rPr>
              <a:t>Wypowiedzi uczestników szkolenia:</a:t>
            </a:r>
            <a:r>
              <a:rPr lang="pl" sz="1400">
                <a:solidFill>
                  <a:srgbClr val="0B5394"/>
                </a:solidFill>
              </a:rPr>
              <a:t> sposób przekazania wiedzy-komunikatywność (13), przygotowanie merytoryczne prowadzącego (5), kompetencje prowadzącego (2), miła atmosfera (1), rzeczowość (1), tempo szkolenia (2), organizacja szkolenia (1)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sz="1400" b="1">
              <a:solidFill>
                <a:srgbClr val="0B5394"/>
              </a:solidFill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sz="1400" b="1">
              <a:solidFill>
                <a:srgbClr val="0B5394"/>
              </a:solidFill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 b="1">
                <a:solidFill>
                  <a:srgbClr val="0B5394"/>
                </a:solidFill>
              </a:rPr>
              <a:t>IV. Co było najsłabszą stroną szkolenia?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sz="1400">
              <a:solidFill>
                <a:srgbClr val="0B5394"/>
              </a:solidFill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0B5394"/>
                </a:solidFill>
              </a:rPr>
              <a:t>zmęczenie uczestników (1), późna pora (1), trudny dojazd od centrum miasta (1)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338225" y="205971"/>
            <a:ext cx="8348700" cy="1636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26 października 2016 r.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Szkolenie z obszaru </a:t>
            </a:r>
            <a:r>
              <a:rPr lang="pl" sz="2400" i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Zarządzanie zespołem cz.2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sz="1000">
                <a:solidFill>
                  <a:srgbClr val="00008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pl" sz="2400">
                <a:solidFill>
                  <a:srgbClr val="000080"/>
                </a:solidFill>
                <a:latin typeface="Verdana"/>
                <a:ea typeface="Verdana"/>
                <a:cs typeface="Verdana"/>
                <a:sym typeface="Verdana"/>
              </a:rPr>
              <a:t>1. </a:t>
            </a:r>
            <a:r>
              <a:rPr lang="pl" sz="2400">
                <a:solidFill>
                  <a:srgbClr val="000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Stawianie wymagań nauczycielom i ich egzekwowanie.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>
                <a:solidFill>
                  <a:srgbClr val="000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Rozmowa motywująca – symulacja.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>
                <a:solidFill>
                  <a:srgbClr val="000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3. Wypalenie zawodowe – przyczyny, przebieg, skutki.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>
                <a:solidFill>
                  <a:srgbClr val="000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4. Wspólne z pracownikiem formułowanie celów.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>
                <a:solidFill>
                  <a:srgbClr val="000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5. Skuteczna motywacja pozafinansowa.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b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Serdecznie zapraszam !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457200" y="205974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Szkolenie z obszaru </a:t>
            </a:r>
            <a:r>
              <a:rPr lang="pl" sz="2400" i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Zarządzanie zespołem cz.2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14" name="Shape 214" descr="2016-10-26-732.jpg"/>
          <p:cNvPicPr preferRelativeResize="0"/>
          <p:nvPr/>
        </p:nvPicPr>
        <p:blipFill rotWithShape="1">
          <a:blip r:embed="rId3">
            <a:alphaModFix/>
          </a:blip>
          <a:srcRect l="12815" t="14921" r="8270" b="1766"/>
          <a:stretch/>
        </p:blipFill>
        <p:spPr>
          <a:xfrm>
            <a:off x="373225" y="1206562"/>
            <a:ext cx="3448429" cy="273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 descr="2016-10-26-733.jpg"/>
          <p:cNvPicPr preferRelativeResize="0"/>
          <p:nvPr/>
        </p:nvPicPr>
        <p:blipFill rotWithShape="1">
          <a:blip r:embed="rId4">
            <a:alphaModFix/>
          </a:blip>
          <a:srcRect l="-3560" t="25910" r="3559" b="-25909"/>
          <a:stretch/>
        </p:blipFill>
        <p:spPr>
          <a:xfrm>
            <a:off x="4474824" y="653175"/>
            <a:ext cx="4260980" cy="3195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 descr="2016-10-26-735.jpg"/>
          <p:cNvPicPr preferRelativeResize="0"/>
          <p:nvPr/>
        </p:nvPicPr>
        <p:blipFill rotWithShape="1">
          <a:blip r:embed="rId5">
            <a:alphaModFix/>
          </a:blip>
          <a:srcRect t="19304" b="27529"/>
          <a:stretch/>
        </p:blipFill>
        <p:spPr>
          <a:xfrm>
            <a:off x="4035500" y="3090774"/>
            <a:ext cx="4914130" cy="1959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457200" y="205972"/>
            <a:ext cx="8229600" cy="1392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457200" lvl="0" indent="-69850" algn="ctr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pl" sz="30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Ewaluacja szkolenia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698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pl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Termin szkolenia 26 października 2016r.</a:t>
            </a:r>
          </a:p>
          <a:p>
            <a:pPr marL="457200" lvl="0" indent="-698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pl" b="1">
                <a:solidFill>
                  <a:srgbClr val="4A86E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Prowadzący szkolenie Radosław Świergosz</a:t>
            </a:r>
          </a:p>
          <a:p>
            <a:pPr marL="457200" lvl="0" indent="-698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pl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Liczba uczestników szkolenia: </a:t>
            </a:r>
          </a:p>
          <a:p>
            <a:pPr marL="457200" lvl="0" indent="-698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pl" b="1">
                <a:solidFill>
                  <a:srgbClr val="4A86E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 dyrektorów + koordynator sieci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hape 48" descr="DSCF123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999" y="0"/>
            <a:ext cx="685799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Shape 49"/>
          <p:cNvSpPr txBox="1"/>
          <p:nvPr/>
        </p:nvSpPr>
        <p:spPr>
          <a:xfrm>
            <a:off x="135050" y="236350"/>
            <a:ext cx="6482700" cy="7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sz="2400" b="1" i="1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Zapraszam na spotkanie diagnostyczne </a:t>
            </a:r>
          </a:p>
          <a:p>
            <a:pPr lvl="0">
              <a:spcBef>
                <a:spcPts val="0"/>
              </a:spcBef>
              <a:buNone/>
            </a:pPr>
            <a:r>
              <a:rPr lang="pl" sz="2400" b="1" i="1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 Poradni Psychologiczno - Pedagogicznej  nr 2 </a:t>
            </a:r>
          </a:p>
          <a:p>
            <a:pPr lvl="0">
              <a:spcBef>
                <a:spcPts val="0"/>
              </a:spcBef>
              <a:buNone/>
            </a:pPr>
            <a:r>
              <a:rPr lang="pl" sz="2400" b="1" i="1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 Krakowie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457200" y="205973"/>
            <a:ext cx="8229600" cy="1345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Ankieta ewaluacyjna 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 szkoleniu Zarządzanie zespołem cz.2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>
              <a:lnSpc>
                <a:spcPct val="115000"/>
              </a:lnSpc>
              <a:spcBef>
                <a:spcPts val="0"/>
              </a:spcBef>
              <a:buClr>
                <a:srgbClr val="351C75"/>
              </a:buClr>
              <a:buSzPct val="100000"/>
              <a:buAutoNum type="romanUcPeriod"/>
            </a:pPr>
            <a:r>
              <a:rPr lang="pl" sz="1400" b="1">
                <a:solidFill>
                  <a:srgbClr val="351C75"/>
                </a:solidFill>
              </a:rPr>
              <a:t>Organizacja szkolenia: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1.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Tematyka szkolenia dostosowana do zgłoszonych potrzeb (4,9).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2.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Dostosowanie czasu trwania zajęć do potrzeb uczestników (4,9).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3.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Przygotowanie materiałów dla uczestników (4,95).</a:t>
            </a:r>
          </a:p>
        </p:txBody>
      </p:sp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1925" y="2635901"/>
            <a:ext cx="3616550" cy="224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457200" y="205972"/>
            <a:ext cx="8229600" cy="1531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Ankieta ewaluacyjna 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 szkoleniu Zarządzanie zespołem cz.2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 b="1">
                <a:solidFill>
                  <a:schemeClr val="dk1"/>
                </a:solidFill>
              </a:rPr>
              <a:t>II. Ocena pracy trenera: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1.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Przygotowanie merytoryczne(5.0).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2.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Realizacja celów szkolenia (4,95).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3.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Sposób prowadzenia zajęć (4,95).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4.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Odpowiadanie na potrzeby zgłaszane przez uczestników zgodne z tematyką szkolenia (4,95).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5.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Merytoryczne opracowanie materiałów (4,95).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1975" y="2628174"/>
            <a:ext cx="3440649" cy="229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Ankieta ewaluacyjna 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 szkoleniu Zarządzanie zespołem cz.2</a:t>
            </a:r>
          </a:p>
        </p:txBody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457200" y="124680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 b="1">
                <a:solidFill>
                  <a:srgbClr val="0B5394"/>
                </a:solidFill>
              </a:rPr>
              <a:t>III. Co było najmocniejszą stroną szkolenia?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sz="1400" i="1">
              <a:solidFill>
                <a:srgbClr val="0B5394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pl" sz="1400" i="1">
                <a:solidFill>
                  <a:srgbClr val="0B5394"/>
                </a:solidFill>
              </a:rPr>
              <a:t>Wypowiedzi uczestników szkolenia:</a:t>
            </a:r>
            <a:r>
              <a:rPr lang="pl" sz="1400">
                <a:solidFill>
                  <a:srgbClr val="0B5394"/>
                </a:solidFill>
              </a:rPr>
              <a:t> </a:t>
            </a:r>
            <a:r>
              <a:rPr lang="pl" sz="1400">
                <a:solidFill>
                  <a:srgbClr val="1F497D"/>
                </a:solidFill>
              </a:rPr>
              <a:t>wiedza/przygotowanie merytoryczne prowadzącego (8), dobra, miła, przyjazna atmosfera (5), ciekawe ujęcie problemu (4), komunikatywność prowadzącego (4), interesujący sposób przekazania tematu (3), praca w grupach (2), odwołanie się do doświadczeń/przykłady (1), zaangażowanie prowadzącego (1); super (1)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sz="1400">
              <a:solidFill>
                <a:srgbClr val="1F497D"/>
              </a:solidFill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sz="1400" b="1">
              <a:solidFill>
                <a:srgbClr val="0B5394"/>
              </a:solidFill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sz="1400" b="1">
              <a:solidFill>
                <a:srgbClr val="0B5394"/>
              </a:solidFill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 b="1">
                <a:solidFill>
                  <a:srgbClr val="0B5394"/>
                </a:solidFill>
              </a:rPr>
              <a:t>IV. Co było najsłabszą stroną szkolenia?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sz="1400">
              <a:solidFill>
                <a:srgbClr val="0B5394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pl" sz="1400">
                <a:solidFill>
                  <a:srgbClr val="1F497D"/>
                </a:solidFill>
              </a:rPr>
              <a:t>Postawa i zaangażowanie prowadzącego (1), nie ma (1), zbyt krótki czas szkolenia (1)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sz="1400">
              <a:solidFill>
                <a:srgbClr val="0B5394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457200" y="205973"/>
            <a:ext cx="8229600" cy="1216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TERMINY SPOTKAŃ SIECI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sz="2400" b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16 listopada </a:t>
            </a:r>
            <a:r>
              <a:rPr lang="pl" sz="2400" b="1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szkolenie z ekspertem Zarządzanie zespołem cz.3 </a:t>
            </a:r>
          </a:p>
          <a:p>
            <a:pPr lvl="0">
              <a:spcBef>
                <a:spcPts val="0"/>
              </a:spcBef>
              <a:buNone/>
            </a:pPr>
            <a:r>
              <a:rPr lang="pl" sz="2400" b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30 listopada </a:t>
            </a:r>
            <a:r>
              <a:rPr lang="pl" sz="2400" b="1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Przykłady dobrych praktyk cz.1</a:t>
            </a:r>
          </a:p>
          <a:p>
            <a:pPr lvl="0">
              <a:spcBef>
                <a:spcPts val="0"/>
              </a:spcBef>
              <a:buNone/>
            </a:pPr>
            <a:r>
              <a:rPr lang="pl" sz="2400" b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14 grudnia </a:t>
            </a:r>
            <a:r>
              <a:rPr lang="pl" sz="2400" b="1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Przykłady dobrych praktyk cz.2 Podsumowanie pracy sieci</a:t>
            </a:r>
          </a:p>
          <a:p>
            <a:pPr lvl="0">
              <a:spcBef>
                <a:spcPts val="0"/>
              </a:spcBef>
              <a:buNone/>
            </a:pPr>
            <a:endParaRPr sz="2400" b="1">
              <a:solidFill>
                <a:srgbClr val="FF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None/>
            </a:pPr>
            <a:endParaRPr sz="2400" b="1">
              <a:solidFill>
                <a:srgbClr val="FF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b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Serdecznie zapraszam !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524850" y="0"/>
            <a:ext cx="8162100" cy="1539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16 listopada 2016 r.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Szkolenie z obszaru </a:t>
            </a:r>
            <a:r>
              <a:rPr lang="pl" sz="2400" i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Zarządzanie zespołem cz.3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l" sz="1800" b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Delegowanie uprawnień; umiejętność zarządzania własnym czasem; elementy coachingu</a:t>
            </a:r>
          </a:p>
          <a:p>
            <a:pPr marL="444500" lvl="0" indent="-228600">
              <a:lnSpc>
                <a:spcPct val="150000"/>
              </a:lnSpc>
              <a:spcBef>
                <a:spcPts val="0"/>
              </a:spcBef>
              <a:buNone/>
            </a:pPr>
            <a:r>
              <a:rPr lang="pl" sz="1800">
                <a:solidFill>
                  <a:srgbClr val="1C4587"/>
                </a:solidFill>
              </a:rPr>
              <a:t>1.  	</a:t>
            </a:r>
            <a:r>
              <a:rPr lang="pl" sz="1800">
                <a:solidFill>
                  <a:srgbClr val="1C4587"/>
                </a:solidFill>
                <a:latin typeface="Comic Sans MS"/>
                <a:ea typeface="Comic Sans MS"/>
                <a:cs typeface="Comic Sans MS"/>
                <a:sym typeface="Comic Sans MS"/>
              </a:rPr>
              <a:t>Różne style zarządzania zespołem (6 stylów wg. Golemana) – diagnoza i dobór.</a:t>
            </a:r>
          </a:p>
          <a:p>
            <a:pPr marL="444500" lvl="0" indent="-228600">
              <a:lnSpc>
                <a:spcPct val="150000"/>
              </a:lnSpc>
              <a:spcBef>
                <a:spcPts val="0"/>
              </a:spcBef>
              <a:buNone/>
            </a:pPr>
            <a:r>
              <a:rPr lang="pl" sz="1800">
                <a:solidFill>
                  <a:srgbClr val="1C4587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 	Narzędzia coachingowe w pracy z zespołem – trening kompetencji.</a:t>
            </a:r>
          </a:p>
          <a:p>
            <a:pPr marL="444500" lvl="0" indent="-228600">
              <a:lnSpc>
                <a:spcPct val="150000"/>
              </a:lnSpc>
              <a:spcBef>
                <a:spcPts val="0"/>
              </a:spcBef>
              <a:buNone/>
            </a:pPr>
            <a:r>
              <a:rPr lang="pl" sz="1800">
                <a:solidFill>
                  <a:srgbClr val="1C4587"/>
                </a:solidFill>
                <a:latin typeface="Comic Sans MS"/>
                <a:ea typeface="Comic Sans MS"/>
                <a:cs typeface="Comic Sans MS"/>
                <a:sym typeface="Comic Sans MS"/>
              </a:rPr>
              <a:t>3.  	Delegowanie uprawnień w rzeczywistości szkolnej.</a:t>
            </a:r>
          </a:p>
          <a:p>
            <a:pPr marL="444500" lvl="0" indent="-228600">
              <a:lnSpc>
                <a:spcPct val="150000"/>
              </a:lnSpc>
              <a:spcBef>
                <a:spcPts val="0"/>
              </a:spcBef>
              <a:buNone/>
            </a:pPr>
            <a:r>
              <a:rPr lang="pl" sz="1800">
                <a:solidFill>
                  <a:srgbClr val="1C4587"/>
                </a:solidFill>
                <a:latin typeface="Comic Sans MS"/>
                <a:ea typeface="Comic Sans MS"/>
                <a:cs typeface="Comic Sans MS"/>
                <a:sym typeface="Comic Sans MS"/>
              </a:rPr>
              <a:t>4.  	Zarządzanie własnym czasem – matryca Eisehowera.</a:t>
            </a:r>
          </a:p>
          <a:p>
            <a:pPr marL="444500" lvl="0" indent="-228600">
              <a:lnSpc>
                <a:spcPct val="150000"/>
              </a:lnSpc>
              <a:spcBef>
                <a:spcPts val="0"/>
              </a:spcBef>
              <a:buNone/>
            </a:pPr>
            <a:r>
              <a:rPr lang="pl" sz="1800">
                <a:solidFill>
                  <a:srgbClr val="1C4587"/>
                </a:solidFill>
                <a:latin typeface="Comic Sans MS"/>
                <a:ea typeface="Comic Sans MS"/>
                <a:cs typeface="Comic Sans MS"/>
                <a:sym typeface="Comic Sans MS"/>
              </a:rPr>
              <a:t>5.  	Najczęściej popełniane błędy w zarządzaniu czasem.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b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Serdecznie zapraszam !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457200" y="205974"/>
            <a:ext cx="8229600" cy="1077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Szkolenie z obszaru </a:t>
            </a:r>
            <a:r>
              <a:rPr lang="pl" sz="2400" i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Zarządzanie zespołem cz.3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61" name="Shape 261" descr="2016-11-16-738.jpg"/>
          <p:cNvPicPr preferRelativeResize="0"/>
          <p:nvPr/>
        </p:nvPicPr>
        <p:blipFill rotWithShape="1">
          <a:blip r:embed="rId3">
            <a:alphaModFix/>
          </a:blip>
          <a:srcRect l="24184" t="-3444"/>
          <a:stretch/>
        </p:blipFill>
        <p:spPr>
          <a:xfrm>
            <a:off x="457199" y="1066025"/>
            <a:ext cx="3766270" cy="385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 descr="2016-11-16-739.jpg"/>
          <p:cNvPicPr preferRelativeResize="0"/>
          <p:nvPr/>
        </p:nvPicPr>
        <p:blipFill rotWithShape="1">
          <a:blip r:embed="rId4">
            <a:alphaModFix/>
          </a:blip>
          <a:srcRect l="16833"/>
          <a:stretch/>
        </p:blipFill>
        <p:spPr>
          <a:xfrm>
            <a:off x="4223474" y="1066025"/>
            <a:ext cx="3854120" cy="347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457200" y="205972"/>
            <a:ext cx="8229600" cy="14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457200" lvl="0" indent="-69850" algn="ctr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pl" sz="30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Ewaluacja szkolenia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698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pl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Termin szkolenia 16 listopada 2016r.</a:t>
            </a:r>
          </a:p>
          <a:p>
            <a:pPr marL="457200" lvl="0" indent="-698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pl" b="1">
                <a:solidFill>
                  <a:srgbClr val="4A86E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Prowadzący szkolenie Radosław Świergosz</a:t>
            </a:r>
          </a:p>
          <a:p>
            <a:pPr marL="457200" lvl="0" indent="-698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pl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Liczba uczestników szkolenia: </a:t>
            </a:r>
          </a:p>
          <a:p>
            <a:pPr marL="457200" lvl="0" indent="-698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pl" b="1">
                <a:solidFill>
                  <a:srgbClr val="4A86E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 dyrektorów + koordynator sieci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title"/>
          </p:nvPr>
        </p:nvSpPr>
        <p:spPr>
          <a:xfrm>
            <a:off x="457200" y="205972"/>
            <a:ext cx="8229600" cy="1508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Ankieta ewaluacyjna 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 szkoleniu Zarządzanie zespołem cz.3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>
              <a:lnSpc>
                <a:spcPct val="115000"/>
              </a:lnSpc>
              <a:spcBef>
                <a:spcPts val="0"/>
              </a:spcBef>
              <a:buClr>
                <a:srgbClr val="351C75"/>
              </a:buClr>
              <a:buSzPct val="100000"/>
              <a:buAutoNum type="romanUcPeriod"/>
            </a:pPr>
            <a:r>
              <a:rPr lang="pl" sz="1400" b="1">
                <a:solidFill>
                  <a:srgbClr val="351C75"/>
                </a:solidFill>
              </a:rPr>
              <a:t>Organizacja szkolenia: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1.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Tematyka szkolenia dostosowana do zgłoszonych potrzeb (4,95).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2.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Dostosowanie czasu trwania zajęć do potrzeb uczestników (4,9).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3.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Przygotowanie materiałów dla uczestników (4,9).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75" name="Shape 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2775" y="2402624"/>
            <a:ext cx="4411225" cy="274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457200" y="205972"/>
            <a:ext cx="8229600" cy="1426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Ankieta ewaluacyjna 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 szkoleniu Zarządzanie zespołem cz.3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 b="1">
                <a:solidFill>
                  <a:schemeClr val="dk1"/>
                </a:solidFill>
              </a:rPr>
              <a:t>II. Ocena pracy trenera: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1.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Przygotowanie merytoryczne(5.0).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2.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Realizacja celów szkolenia (4,95).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3.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Sposób prowadzenia zajęć (4,95).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4.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Odpowiadanie na potrzeby zgłaszane przez uczestników zgodne z tematyką szkolenia (4,95).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351C75"/>
                </a:solidFill>
              </a:rPr>
              <a:t>5.</a:t>
            </a:r>
            <a:r>
              <a:rPr lang="pl" sz="1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pl" sz="1400">
                <a:solidFill>
                  <a:srgbClr val="351C75"/>
                </a:solidFill>
              </a:rPr>
              <a:t>Merytoryczne opracowanie materiałów (4,95).</a:t>
            </a:r>
          </a:p>
        </p:txBody>
      </p:sp>
      <p:pic>
        <p:nvPicPr>
          <p:cNvPr id="282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6898" y="2617873"/>
            <a:ext cx="4203550" cy="252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457200" y="205972"/>
            <a:ext cx="8229600" cy="1578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Ankieta ewaluacyjna 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 szkoleniu Zarządzanie zespołem cz.3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 b="1">
                <a:solidFill>
                  <a:srgbClr val="0B5394"/>
                </a:solidFill>
              </a:rPr>
              <a:t>III. Co było najmocniejszą stroną szkolenia?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sz="1400" i="1">
              <a:solidFill>
                <a:srgbClr val="0B5394"/>
              </a:solidFill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 i="1">
                <a:solidFill>
                  <a:srgbClr val="0B5394"/>
                </a:solidFill>
              </a:rPr>
              <a:t>Wypowiedzi uczestników szkolenia:</a:t>
            </a:r>
            <a:r>
              <a:rPr lang="pl" sz="1400">
                <a:solidFill>
                  <a:srgbClr val="0B5394"/>
                </a:solidFill>
              </a:rPr>
              <a:t> </a:t>
            </a:r>
            <a:r>
              <a:rPr lang="pl" sz="1400">
                <a:solidFill>
                  <a:srgbClr val="1F497D"/>
                </a:solidFill>
              </a:rPr>
              <a:t>kompetencje prowadzącego (4), sposób prowadzenia szkolenia (3), energia szkolenia (1), komunikatywność prowadzącego (4), wartość szkolenia/merytoryczność (4), przyjazna/miła atmosfera (5), wszystko (1), życzliwość (1), atrakcyjna forma prowadzenia szkolenia (2), osoba prowadzącego (1)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sz="1400">
              <a:solidFill>
                <a:srgbClr val="1F497D"/>
              </a:solidFill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sz="1400" b="1">
              <a:solidFill>
                <a:srgbClr val="0B5394"/>
              </a:solidFill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sz="1400" b="1">
              <a:solidFill>
                <a:srgbClr val="0B5394"/>
              </a:solidFill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 b="1">
                <a:solidFill>
                  <a:srgbClr val="0B5394"/>
                </a:solidFill>
              </a:rPr>
              <a:t>IV. Co było najsłabszą stroną szkolenia?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sz="1400">
              <a:solidFill>
                <a:srgbClr val="0B5394"/>
              </a:solidFill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0B5394"/>
                </a:solidFill>
              </a:rPr>
              <a:t>mało czasu (1)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4472400" cy="4488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Mój potencjał-</a:t>
            </a:r>
          </a:p>
          <a:p>
            <a:pPr lvl="0" rtl="0">
              <a:spcBef>
                <a:spcPts val="0"/>
              </a:spcBef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 wnoszę-</a:t>
            </a:r>
          </a:p>
          <a:p>
            <a:pPr lvl="0" rtl="0">
              <a:spcBef>
                <a:spcPts val="0"/>
              </a:spcBef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Moje oczekiwania...</a:t>
            </a:r>
          </a:p>
          <a:p>
            <a:pPr lvl="0" rtl="0">
              <a:spcBef>
                <a:spcPts val="0"/>
              </a:spcBef>
              <a:buNone/>
            </a:pPr>
            <a:endParaRPr sz="2400" i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pl" sz="2400" i="1">
                <a:solidFill>
                  <a:srgbClr val="3D85C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czasza balonu:</a:t>
            </a: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czym mogę się podzielić?</a:t>
            </a:r>
          </a:p>
          <a:p>
            <a:pPr lvl="0" rtl="0">
              <a:spcBef>
                <a:spcPts val="0"/>
              </a:spcBef>
              <a:buNone/>
            </a:pPr>
            <a:r>
              <a:rPr lang="pl" sz="2400" i="1">
                <a:solidFill>
                  <a:srgbClr val="6D9EE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kosz: </a:t>
            </a:r>
          </a:p>
          <a:p>
            <a:pPr lvl="0" rtl="0">
              <a:spcBef>
                <a:spcPts val="0"/>
              </a:spcBef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moje oczekiwania...</a:t>
            </a:r>
          </a:p>
          <a:p>
            <a:pPr lvl="0" rtl="0">
              <a:spcBef>
                <a:spcPts val="0"/>
              </a:spcBef>
              <a:buNone/>
            </a:pPr>
            <a:r>
              <a:rPr lang="pl" sz="2400" i="1">
                <a:solidFill>
                  <a:srgbClr val="6D9EE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balast:</a:t>
            </a: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 mi przeszkadza ?</a:t>
            </a:r>
          </a:p>
        </p:txBody>
      </p:sp>
      <p:pic>
        <p:nvPicPr>
          <p:cNvPr id="55" name="Shape 55" descr="DSCF106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7787" y="0"/>
            <a:ext cx="385762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457200" y="205973"/>
            <a:ext cx="8229600" cy="1205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sz="24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30 listopada 2016 r.</a:t>
            </a:r>
            <a:r>
              <a:rPr lang="pl" sz="2400" i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Spotkanie sieci-  Przykłady dobrych praktyk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163275" y="1038025"/>
            <a:ext cx="8523600" cy="3887700"/>
          </a:xfrm>
          <a:prstGeom prst="rect">
            <a:avLst/>
          </a:prstGeom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0"/>
              </a:spcBef>
              <a:buClr>
                <a:srgbClr val="351C75"/>
              </a:buClr>
              <a:buSzPct val="100000"/>
              <a:buFont typeface="Comic Sans MS"/>
              <a:buAutoNum type="arabicParenR"/>
            </a:pPr>
            <a:r>
              <a:rPr lang="pl" sz="1800" i="1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Opracowanie programu naprawczego szkoły; Organizacja festynów szkolnych</a:t>
            </a:r>
            <a:r>
              <a:rPr lang="pl" sz="18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/Pani Wiesława Maczek-Hurlak, Dyrektor SP nr 52 w Krakowie</a:t>
            </a: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buClr>
                <a:srgbClr val="351C75"/>
              </a:buClr>
              <a:buSzPct val="100000"/>
              <a:buFont typeface="Comic Sans MS"/>
              <a:buAutoNum type="arabicParenR"/>
            </a:pPr>
            <a:r>
              <a:rPr lang="pl" sz="1800" i="1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Zasady pracy Szkoły Zawodowej Specjalnej</a:t>
            </a:r>
            <a:r>
              <a:rPr lang="pl" sz="18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/ Pani Mariola Kuszyńska, Dyrektor ZSS nr 14 w Krakowie</a:t>
            </a: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buClr>
                <a:srgbClr val="351C75"/>
              </a:buClr>
              <a:buSzPct val="100000"/>
              <a:buFont typeface="Comic Sans MS"/>
              <a:buAutoNum type="arabicParenR"/>
            </a:pPr>
            <a:r>
              <a:rPr lang="pl" sz="1800" i="1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Organizacja Jubileuszu</a:t>
            </a:r>
            <a:r>
              <a:rPr lang="pl" sz="18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/ Pani  Anna Job, Dyrektor Przedszkola 110 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pl" sz="18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w Krakowie</a:t>
            </a:r>
          </a:p>
          <a:p>
            <a:pPr lvl="0">
              <a:spcBef>
                <a:spcPts val="0"/>
              </a:spcBef>
              <a:buNone/>
            </a:pPr>
            <a:r>
              <a:rPr lang="pl" sz="2400" b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Serdecznie zapraszam !</a:t>
            </a:r>
          </a:p>
          <a:p>
            <a:pPr lvl="0">
              <a:spcBef>
                <a:spcPts val="0"/>
              </a:spcBef>
              <a:buNone/>
            </a:pP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14 grudnia 2016 r.</a:t>
            </a:r>
            <a:r>
              <a:rPr lang="pl" sz="2400" i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i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Spotkanie sieci-  Przykłady dobrych praktyk</a:t>
            </a:r>
          </a:p>
        </p:txBody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0"/>
              </a:spcBef>
              <a:buClr>
                <a:srgbClr val="351C75"/>
              </a:buClr>
              <a:buSzPct val="100000"/>
              <a:buFont typeface="Comic Sans MS"/>
              <a:buAutoNum type="arabicParenR"/>
            </a:pPr>
            <a:r>
              <a:rPr lang="pl" sz="1800" i="1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Organizacja uroczystości w przedszkolu</a:t>
            </a:r>
            <a:r>
              <a:rPr lang="pl" sz="18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/ Siostra Barbara Gołąb, Dyrektor Przedszkola Sióstr Miłosierdzia  w Krakowie</a:t>
            </a: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buClr>
                <a:srgbClr val="1F497D"/>
              </a:buClr>
              <a:buSzPct val="100000"/>
              <a:buFont typeface="Comic Sans MS"/>
              <a:buAutoNum type="arabicParenR"/>
            </a:pPr>
            <a:r>
              <a:rPr lang="pl" sz="1800">
                <a:solidFill>
                  <a:srgbClr val="1F497D"/>
                </a:solidFill>
                <a:latin typeface="Comic Sans MS"/>
                <a:ea typeface="Comic Sans MS"/>
                <a:cs typeface="Comic Sans MS"/>
                <a:sym typeface="Comic Sans MS"/>
              </a:rPr>
              <a:t>"Urzędnik czy przywódca? jaki jesteś dyrektorze?" ?/ Pani Elżbieta Utracka, Dyrektor Przedszkola 165 w Krakowie</a:t>
            </a: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buClr>
                <a:srgbClr val="1F497D"/>
              </a:buClr>
              <a:buSzPct val="100000"/>
              <a:buFont typeface="Comic Sans MS"/>
              <a:buAutoNum type="arabicParenR"/>
            </a:pPr>
            <a:r>
              <a:rPr lang="pl" sz="1800">
                <a:solidFill>
                  <a:srgbClr val="1F497D"/>
                </a:solidFill>
                <a:latin typeface="Comic Sans MS"/>
                <a:ea typeface="Comic Sans MS"/>
                <a:cs typeface="Comic Sans MS"/>
                <a:sym typeface="Comic Sans MS"/>
              </a:rPr>
              <a:t>Innowacja pedagogiczna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endParaRPr sz="18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 b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Serdecznie zapraszam !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endParaRPr sz="18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endParaRPr sz="18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title"/>
          </p:nvPr>
        </p:nvSpPr>
        <p:spPr>
          <a:xfrm>
            <a:off x="432750" y="182648"/>
            <a:ext cx="8278500" cy="11586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>
                <a:solidFill>
                  <a:srgbClr val="38761D"/>
                </a:solidFill>
                <a:latin typeface="Comic Sans MS"/>
                <a:ea typeface="Comic Sans MS"/>
                <a:cs typeface="Comic Sans MS"/>
                <a:sym typeface="Comic Sans MS"/>
              </a:rPr>
              <a:t>Dziękuję za współpracę w sieci dyrektorskiej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l" sz="1800" b="1">
                <a:solidFill>
                  <a:srgbClr val="274E13"/>
                </a:solidFill>
                <a:latin typeface="Comic Sans MS"/>
                <a:ea typeface="Comic Sans MS"/>
                <a:cs typeface="Comic Sans MS"/>
                <a:sym typeface="Comic Sans MS"/>
              </a:rPr>
              <a:t>ZDROWYCH I RADOSNYCH ŚWIĄT BOŻEGO NARODZENIA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l" sz="1800" b="1">
                <a:solidFill>
                  <a:srgbClr val="274E13"/>
                </a:solidFill>
                <a:latin typeface="Comic Sans MS"/>
                <a:ea typeface="Comic Sans MS"/>
                <a:cs typeface="Comic Sans MS"/>
                <a:sym typeface="Comic Sans MS"/>
              </a:rPr>
              <a:t>ORAZ WSZYSTKIEGO DOBREGO W NOWYM ROKU</a:t>
            </a:r>
          </a:p>
          <a:p>
            <a:pPr lvl="0" algn="r" rtl="0">
              <a:spcBef>
                <a:spcPts val="0"/>
              </a:spcBef>
              <a:buNone/>
            </a:pPr>
            <a:endParaRPr sz="1800" b="1">
              <a:solidFill>
                <a:srgbClr val="274E1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r" rtl="0">
              <a:spcBef>
                <a:spcPts val="0"/>
              </a:spcBef>
              <a:buNone/>
            </a:pPr>
            <a:r>
              <a:rPr lang="pl" sz="1800" b="1">
                <a:solidFill>
                  <a:srgbClr val="274E13"/>
                </a:solidFill>
                <a:latin typeface="Comic Sans MS"/>
                <a:ea typeface="Comic Sans MS"/>
                <a:cs typeface="Comic Sans MS"/>
                <a:sym typeface="Comic Sans MS"/>
              </a:rPr>
              <a:t>życzy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l" sz="1800" b="1">
                <a:solidFill>
                  <a:srgbClr val="274E13"/>
                </a:solidFill>
                <a:latin typeface="Comic Sans MS"/>
                <a:ea typeface="Comic Sans MS"/>
                <a:cs typeface="Comic Sans MS"/>
                <a:sym typeface="Comic Sans MS"/>
              </a:rPr>
              <a:t>Jolanta Czuchnowska</a:t>
            </a:r>
          </a:p>
          <a:p>
            <a:pPr lvl="0" algn="r" rtl="0">
              <a:spcBef>
                <a:spcPts val="0"/>
              </a:spcBef>
              <a:buNone/>
            </a:pPr>
            <a:endParaRPr sz="1800" b="1">
              <a:solidFill>
                <a:srgbClr val="274E1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r" rtl="0">
              <a:spcBef>
                <a:spcPts val="0"/>
              </a:spcBef>
              <a:buNone/>
            </a:pPr>
            <a:endParaRPr sz="1800" b="1">
              <a:solidFill>
                <a:srgbClr val="274E1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r">
              <a:spcBef>
                <a:spcPts val="0"/>
              </a:spcBef>
              <a:buNone/>
            </a:pPr>
            <a:r>
              <a:rPr lang="pl" sz="1400" b="1">
                <a:solidFill>
                  <a:srgbClr val="274E13"/>
                </a:solidFill>
                <a:latin typeface="Comic Sans MS"/>
                <a:ea typeface="Comic Sans MS"/>
                <a:cs typeface="Comic Sans MS"/>
                <a:sym typeface="Comic Sans MS"/>
              </a:rPr>
              <a:t>15 grudnia 2016 rok</a:t>
            </a:r>
          </a:p>
        </p:txBody>
      </p:sp>
      <p:pic>
        <p:nvPicPr>
          <p:cNvPr id="307" name="Shape 307" descr="2016-12-05-756.jpg"/>
          <p:cNvPicPr preferRelativeResize="0"/>
          <p:nvPr/>
        </p:nvPicPr>
        <p:blipFill rotWithShape="1">
          <a:blip r:embed="rId3">
            <a:alphaModFix/>
          </a:blip>
          <a:srcRect b="20779"/>
          <a:stretch/>
        </p:blipFill>
        <p:spPr>
          <a:xfrm>
            <a:off x="457200" y="2493450"/>
            <a:ext cx="3659920" cy="243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l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 pracujemy…</a:t>
            </a:r>
          </a:p>
        </p:txBody>
      </p:sp>
      <p:pic>
        <p:nvPicPr>
          <p:cNvPr id="61" name="Shape 61" descr="DSCF1233.JPG"/>
          <p:cNvPicPr preferRelativeResize="0"/>
          <p:nvPr/>
        </p:nvPicPr>
        <p:blipFill rotWithShape="1">
          <a:blip r:embed="rId3">
            <a:alphaModFix/>
          </a:blip>
          <a:srcRect t="22484" b="7295"/>
          <a:stretch/>
        </p:blipFill>
        <p:spPr>
          <a:xfrm>
            <a:off x="112525" y="2611150"/>
            <a:ext cx="4498027" cy="236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 descr="DSCF1234.JPG"/>
          <p:cNvPicPr preferRelativeResize="0"/>
          <p:nvPr/>
        </p:nvPicPr>
        <p:blipFill rotWithShape="1">
          <a:blip r:embed="rId4">
            <a:alphaModFix/>
          </a:blip>
          <a:srcRect l="15824" t="28890" b="3276"/>
          <a:stretch/>
        </p:blipFill>
        <p:spPr>
          <a:xfrm>
            <a:off x="4659525" y="1001700"/>
            <a:ext cx="4338152" cy="2622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7200" y="2821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Burza mózgów...</a:t>
            </a:r>
          </a:p>
        </p:txBody>
      </p:sp>
      <p:pic>
        <p:nvPicPr>
          <p:cNvPr id="68" name="Shape 68" descr="DSCF1235.JPG"/>
          <p:cNvPicPr preferRelativeResize="0"/>
          <p:nvPr/>
        </p:nvPicPr>
        <p:blipFill rotWithShape="1">
          <a:blip r:embed="rId3">
            <a:alphaModFix/>
          </a:blip>
          <a:srcRect t="19692" b="11379"/>
          <a:stretch/>
        </p:blipFill>
        <p:spPr>
          <a:xfrm>
            <a:off x="4389425" y="1024200"/>
            <a:ext cx="4592000" cy="237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 descr="DSCF1236.JPG"/>
          <p:cNvPicPr preferRelativeResize="0"/>
          <p:nvPr/>
        </p:nvPicPr>
        <p:blipFill rotWithShape="1">
          <a:blip r:embed="rId4">
            <a:alphaModFix/>
          </a:blip>
          <a:srcRect l="15497" t="19909" b="7001"/>
          <a:stretch/>
        </p:blipFill>
        <p:spPr>
          <a:xfrm>
            <a:off x="101325" y="2228474"/>
            <a:ext cx="4231375" cy="274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90049" y="45025"/>
            <a:ext cx="6449100" cy="1773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l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Efekty pracy grupowej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głowa-wiedza;              tułów-emocje;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ręce-umiejętności;         nogi-co jeszcze?</a:t>
            </a:r>
          </a:p>
          <a:p>
            <a:pPr lvl="0" algn="ctr">
              <a:spcBef>
                <a:spcPts val="0"/>
              </a:spcBef>
              <a:buNone/>
            </a:pPr>
            <a:r>
              <a:rPr lang="pl" sz="30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potem… koło potrzeb</a:t>
            </a:r>
          </a:p>
        </p:txBody>
      </p:sp>
      <p:pic>
        <p:nvPicPr>
          <p:cNvPr id="75" name="Shape 75" descr="DSCF1259.JPG"/>
          <p:cNvPicPr preferRelativeResize="0"/>
          <p:nvPr/>
        </p:nvPicPr>
        <p:blipFill rotWithShape="1">
          <a:blip r:embed="rId3">
            <a:alphaModFix/>
          </a:blip>
          <a:srcRect l="16250" t="15546" r="8550" b="21386"/>
          <a:stretch/>
        </p:blipFill>
        <p:spPr>
          <a:xfrm rot="-5400000">
            <a:off x="-500836" y="2549226"/>
            <a:ext cx="3185146" cy="200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 descr="DSCF1260.JPG"/>
          <p:cNvPicPr preferRelativeResize="0"/>
          <p:nvPr/>
        </p:nvPicPr>
        <p:blipFill rotWithShape="1">
          <a:blip r:embed="rId4">
            <a:alphaModFix/>
          </a:blip>
          <a:srcRect l="8937" t="13569" r="8839" b="10280"/>
          <a:stretch/>
        </p:blipFill>
        <p:spPr>
          <a:xfrm rot="5400000">
            <a:off x="1731276" y="2458373"/>
            <a:ext cx="3145722" cy="218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 descr="DSCF1261.JPG"/>
          <p:cNvPicPr preferRelativeResize="0"/>
          <p:nvPr/>
        </p:nvPicPr>
        <p:blipFill rotWithShape="1">
          <a:blip r:embed="rId5">
            <a:alphaModFix/>
          </a:blip>
          <a:srcRect l="16292" t="8748" r="6049" b="9411"/>
          <a:stretch/>
        </p:blipFill>
        <p:spPr>
          <a:xfrm rot="5400000">
            <a:off x="4117362" y="2308086"/>
            <a:ext cx="3144873" cy="248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 descr="DSCF1263.JPG"/>
          <p:cNvPicPr preferRelativeResize="0"/>
          <p:nvPr/>
        </p:nvPicPr>
        <p:blipFill rotWithShape="1">
          <a:blip r:embed="rId6">
            <a:alphaModFix/>
          </a:blip>
          <a:srcRect l="14356" t="4596" r="23361" b="28009"/>
          <a:stretch/>
        </p:blipFill>
        <p:spPr>
          <a:xfrm rot="5400000">
            <a:off x="6829952" y="317924"/>
            <a:ext cx="2407546" cy="1953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 descr="DSCF1262.JPG"/>
          <p:cNvPicPr preferRelativeResize="0"/>
          <p:nvPr/>
        </p:nvPicPr>
        <p:blipFill rotWithShape="1">
          <a:blip r:embed="rId7">
            <a:alphaModFix/>
          </a:blip>
          <a:srcRect l="14681" t="8319" r="11392" b="16186"/>
          <a:stretch/>
        </p:blipFill>
        <p:spPr>
          <a:xfrm rot="5400000">
            <a:off x="6738552" y="2824199"/>
            <a:ext cx="2603897" cy="1994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l" sz="2400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...Tworzymy Matrycę Eisenhowera</a:t>
            </a:r>
          </a:p>
          <a:p>
            <a:pPr lvl="0">
              <a:spcBef>
                <a:spcPts val="0"/>
              </a:spcBef>
              <a:buNone/>
            </a:pPr>
            <a:r>
              <a:rPr lang="pl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Wybieramy obszar: Zarządzanie zespołem</a:t>
            </a:r>
          </a:p>
        </p:txBody>
      </p:sp>
      <p:pic>
        <p:nvPicPr>
          <p:cNvPr id="85" name="Shape 85" descr="DSCF1237.JPG"/>
          <p:cNvPicPr preferRelativeResize="0"/>
          <p:nvPr/>
        </p:nvPicPr>
        <p:blipFill rotWithShape="1">
          <a:blip r:embed="rId3">
            <a:alphaModFix/>
          </a:blip>
          <a:srcRect t="12694" r="17871"/>
          <a:stretch/>
        </p:blipFill>
        <p:spPr>
          <a:xfrm>
            <a:off x="4744575" y="1012949"/>
            <a:ext cx="4249052" cy="338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 descr="DSCF1239.JPG"/>
          <p:cNvPicPr preferRelativeResize="0"/>
          <p:nvPr/>
        </p:nvPicPr>
        <p:blipFill rotWithShape="1">
          <a:blip r:embed="rId4">
            <a:alphaModFix/>
          </a:blip>
          <a:srcRect l="9918" t="17722"/>
          <a:stretch/>
        </p:blipFill>
        <p:spPr>
          <a:xfrm>
            <a:off x="112550" y="1893050"/>
            <a:ext cx="4580750" cy="3137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solidFill>
            <a:srgbClr val="C9DAF8"/>
          </a:solidFill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Wybieramy tematykę szkoleń: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l" sz="2400" b="1" i="1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1.Zarządzanie zespołem: diagnoza potencjału zespołu oraz prawidłowa komunikacja w zespole.</a:t>
            </a:r>
          </a:p>
          <a:p>
            <a:pPr lvl="0" rtl="0">
              <a:spcBef>
                <a:spcPts val="0"/>
              </a:spcBef>
              <a:buNone/>
            </a:pPr>
            <a:r>
              <a:rPr lang="pl" sz="2400" b="1" i="1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2.Stosowanie w pracy dyrektora nowoczesnych metod pracy z zespołem w zakresie motywowania, inspirowania, wymagań stawianych pracownikom, syndrom wypalenia zawodowego.</a:t>
            </a:r>
          </a:p>
          <a:p>
            <a:pPr lvl="0">
              <a:spcBef>
                <a:spcPts val="0"/>
              </a:spcBef>
              <a:buNone/>
            </a:pPr>
            <a:r>
              <a:rPr lang="pl" sz="2400" b="1" i="1">
                <a:solidFill>
                  <a:srgbClr val="3D85C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3.Sprawowanie nadzoru pedagogicznego nad członkami Rady Pedagogicznej, delegowanie uprawnień; umiejętność zarządzania własnym. czasem; elementy coachingu.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ight-gradien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1245</Words>
  <Application>Microsoft Office PowerPoint</Application>
  <PresentationFormat>Pokaz na ekranie (16:9)</PresentationFormat>
  <Paragraphs>255</Paragraphs>
  <Slides>42</Slides>
  <Notes>42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3" baseType="lpstr">
      <vt:lpstr>light-gradient</vt:lpstr>
      <vt:lpstr>SIEĆ DYREKTORSKA</vt:lpstr>
      <vt:lpstr>11 maja 2016r.      Spotkanie diagnostyczne</vt:lpstr>
      <vt:lpstr>Prezentacja programu PowerPoint</vt:lpstr>
      <vt:lpstr>Mój potencjał- Co wnoszę- Moje oczekiwania...  czasza balonu:  czym mogę się podzielić? kosz:  moje oczekiwania... balast:  co mi przeszkadza ?</vt:lpstr>
      <vt:lpstr>Tak pracujemy…</vt:lpstr>
      <vt:lpstr>Burza mózgów...</vt:lpstr>
      <vt:lpstr>Efekty pracy grupowej głowa-wiedza;              tułów-emocje;  ręce-umiejętności;         nogi-co jeszcze? potem… koło potrzeb</vt:lpstr>
      <vt:lpstr>i ...Tworzymy Matrycę Eisenhowera Wybieramy obszar: Zarządzanie zespołem</vt:lpstr>
      <vt:lpstr>Wybieramy tematykę szkoleń:</vt:lpstr>
      <vt:lpstr>Pracujemy w “chmurze” Google</vt:lpstr>
      <vt:lpstr>   8 czerwca 2016r. Szkolenie TIK-praca w chmurze Google</vt:lpstr>
      <vt:lpstr>Szkolenie TIK - praca w chmurze Google</vt:lpstr>
      <vt:lpstr>Prezentacja programu PowerPoint</vt:lpstr>
      <vt:lpstr>  Ewaluacja szkolenia  TIK-praca w chmurze Google  Termin szkolenia 8 czerwca 2016r. Prowadzący szkolenie Dawid Grygier Liczba uczestników szkolenia:  21 dyrektorów + koordynator sieci </vt:lpstr>
      <vt:lpstr>Ankieta ewaluacyjna  po szkoleniu TIK-praca w chmurze Google</vt:lpstr>
      <vt:lpstr>Ankieta ewaluacyjna  po szkoleniu TIK-praca w chmurze Google</vt:lpstr>
      <vt:lpstr>Ankieta ewaluacyjna  po szkoleniu TIK-praca w chmurze Google</vt:lpstr>
      <vt:lpstr>Szanowni Państwo Dyrektorzy Szkół i Przedszkoli,</vt:lpstr>
      <vt:lpstr>Szanowni Państwo Dyrektorzy Szkół i Przedszkoli,</vt:lpstr>
      <vt:lpstr>5 października 2016 r. Szkolenie z obszaru Zarządzanie zespołem cz.1</vt:lpstr>
      <vt:lpstr>Szkolenie z obszaru Zarządzanie zespołem cz.1</vt:lpstr>
      <vt:lpstr>Szkolenie z obszaru Zarządzanie zespołem cz.1</vt:lpstr>
      <vt:lpstr>Ewaluacja szkolenia </vt:lpstr>
      <vt:lpstr>Ankieta ewaluacyjna  po szkoleniu Zarządzanie zespołem cz.1</vt:lpstr>
      <vt:lpstr>Ankieta ewaluacyjna  po szkoleniu Zarządzanie zespołem cz.1 </vt:lpstr>
      <vt:lpstr>Ankieta ewaluacyjna  po szkoleniu Zarządzanie zespołem cz.1 </vt:lpstr>
      <vt:lpstr>26 października 2016 r. Szkolenie z obszaru Zarządzanie zespołem cz.2 </vt:lpstr>
      <vt:lpstr>Szkolenie z obszaru Zarządzanie zespołem cz.2 </vt:lpstr>
      <vt:lpstr>Ewaluacja szkolenia  </vt:lpstr>
      <vt:lpstr>Ankieta ewaluacyjna  po szkoleniu Zarządzanie zespołem cz.2 </vt:lpstr>
      <vt:lpstr>Ankieta ewaluacyjna  po szkoleniu Zarządzanie zespołem cz.2 </vt:lpstr>
      <vt:lpstr>Ankieta ewaluacyjna  po szkoleniu Zarządzanie zespołem cz.2</vt:lpstr>
      <vt:lpstr>TERMINY SPOTKAŃ SIECI </vt:lpstr>
      <vt:lpstr>16 listopada 2016 r. Szkolenie z obszaru Zarządzanie zespołem cz.3 </vt:lpstr>
      <vt:lpstr>Szkolenie z obszaru Zarządzanie zespołem cz.3 </vt:lpstr>
      <vt:lpstr>Ewaluacja szkolenia  </vt:lpstr>
      <vt:lpstr>Ankieta ewaluacyjna  po szkoleniu Zarządzanie zespołem cz.3 </vt:lpstr>
      <vt:lpstr>Ankieta ewaluacyjna  po szkoleniu Zarządzanie zespołem cz.3 </vt:lpstr>
      <vt:lpstr>Ankieta ewaluacyjna  po szkoleniu Zarządzanie zespołem cz.3 </vt:lpstr>
      <vt:lpstr>30 listopada 2016 r.  Spotkanie sieci-  Przykłady dobrych praktyk </vt:lpstr>
      <vt:lpstr>14 grudnia 2016 r.  Spotkanie sieci-  Przykłady dobrych praktyk</vt:lpstr>
      <vt:lpstr>Dziękuję za współpracę w sieci dyrektorskiej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SIEĆ DYREKTORSKA</dc:title>
  <dc:creator>pc2016</dc:creator>
  <cp:lastModifiedBy>Użytkownik systemu Windows</cp:lastModifiedBy>
  <cp:revision>1</cp:revision>
  <dcterms:modified xsi:type="dcterms:W3CDTF">2016-12-19T08:31:11Z</dcterms:modified>
</cp:coreProperties>
</file>